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564F"/>
    <a:srgbClr val="E2E1BC"/>
    <a:srgbClr val="D5D4A0"/>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343" autoAdjust="0"/>
  </p:normalViewPr>
  <p:slideViewPr>
    <p:cSldViewPr snapToGrid="0">
      <p:cViewPr varScale="1">
        <p:scale>
          <a:sx n="69" d="100"/>
          <a:sy n="69" d="100"/>
        </p:scale>
        <p:origin x="75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Y-Values</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extLst>
            <c:ext xmlns:c16="http://schemas.microsoft.com/office/drawing/2014/chart" uri="{C3380CC4-5D6E-409C-BE32-E72D297353CC}">
              <c16:uniqueId val="{00000000-6CF4-42E4-94C4-AABE6A8EDED7}"/>
            </c:ext>
          </c:extLst>
        </c:ser>
        <c:dLbls>
          <c:showLegendKey val="0"/>
          <c:showVal val="0"/>
          <c:showCatName val="0"/>
          <c:showSerName val="0"/>
          <c:showPercent val="0"/>
          <c:showBubbleSize val="0"/>
        </c:dLbls>
        <c:axId val="1522220800"/>
        <c:axId val="1549760336"/>
      </c:scatterChart>
      <c:valAx>
        <c:axId val="152222080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49760336"/>
        <c:crosses val="autoZero"/>
        <c:crossBetween val="midCat"/>
      </c:valAx>
      <c:valAx>
        <c:axId val="1549760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2222080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70371A3-FFC9-4768-92E3-E2A471FB388D}" type="datetimeFigureOut">
              <a:rPr lang="en-US" smtClean="0"/>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28942397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0371A3-FFC9-4768-92E3-E2A471FB388D}" type="datetimeFigureOut">
              <a:rPr lang="en-US" smtClean="0"/>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3670889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0371A3-FFC9-4768-92E3-E2A471FB388D}" type="datetimeFigureOut">
              <a:rPr lang="en-US" smtClean="0"/>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3207310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0371A3-FFC9-4768-92E3-E2A471FB388D}" type="datetimeFigureOut">
              <a:rPr lang="en-US" smtClean="0"/>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1242905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70371A3-FFC9-4768-92E3-E2A471FB388D}" type="datetimeFigureOut">
              <a:rPr lang="en-US" smtClean="0"/>
              <a:t>6/21/2022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1150357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70371A3-FFC9-4768-92E3-E2A471FB388D}" type="datetimeFigureOut">
              <a:rPr lang="en-US" smtClean="0"/>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3145472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70371A3-FFC9-4768-92E3-E2A471FB388D}" type="datetimeFigureOut">
              <a:rPr lang="en-US" smtClean="0"/>
              <a:t>6/21/2022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3570804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70371A3-FFC9-4768-92E3-E2A471FB388D}" type="datetimeFigureOut">
              <a:rPr lang="en-US" smtClean="0"/>
              <a:t>6/21/2022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1698424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0371A3-FFC9-4768-92E3-E2A471FB388D}" type="datetimeFigureOut">
              <a:rPr lang="en-US" smtClean="0"/>
              <a:t>6/21/2022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2133735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0371A3-FFC9-4768-92E3-E2A471FB388D}" type="datetimeFigureOut">
              <a:rPr lang="en-US" smtClean="0"/>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2412945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0371A3-FFC9-4768-92E3-E2A471FB388D}" type="datetimeFigureOut">
              <a:rPr lang="en-US" smtClean="0"/>
              <a:t>6/21/2022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C0341-14B9-4A43-B1D6-7C15812088D2}" type="slidenum">
              <a:rPr lang="en-US" smtClean="0"/>
              <a:t>‹#›</a:t>
            </a:fld>
            <a:endParaRPr lang="en-US"/>
          </a:p>
        </p:txBody>
      </p:sp>
    </p:spTree>
    <p:extLst>
      <p:ext uri="{BB962C8B-B14F-4D97-AF65-F5344CB8AC3E}">
        <p14:creationId xmlns:p14="http://schemas.microsoft.com/office/powerpoint/2010/main" val="125438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0371A3-FFC9-4768-92E3-E2A471FB388D}" type="datetimeFigureOut">
              <a:rPr lang="en-US" smtClean="0"/>
              <a:t>6/21/2022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C0341-14B9-4A43-B1D6-7C15812088D2}" type="slidenum">
              <a:rPr lang="en-US" smtClean="0"/>
              <a:t>‹#›</a:t>
            </a:fld>
            <a:endParaRPr lang="en-US"/>
          </a:p>
        </p:txBody>
      </p:sp>
    </p:spTree>
    <p:extLst>
      <p:ext uri="{BB962C8B-B14F-4D97-AF65-F5344CB8AC3E}">
        <p14:creationId xmlns:p14="http://schemas.microsoft.com/office/powerpoint/2010/main" val="3128377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 uri="{28A0092B-C50C-407E-A947-70E740481C1C}">
                <a14:useLocalDpi xmlns:a14="http://schemas.microsoft.com/office/drawing/2010/main" val="0"/>
              </a:ext>
            </a:extLst>
          </a:blip>
          <a:srcRect l="385" t="3897" r="855" b="159"/>
          <a:stretch/>
        </p:blipFill>
        <p:spPr>
          <a:xfrm>
            <a:off x="13856" y="0"/>
            <a:ext cx="12164289" cy="6867007"/>
          </a:xfrm>
          <a:prstGeom prst="rect">
            <a:avLst/>
          </a:prstGeom>
        </p:spPr>
      </p:pic>
      <p:grpSp>
        <p:nvGrpSpPr>
          <p:cNvPr id="10" name="Group 9"/>
          <p:cNvGrpSpPr/>
          <p:nvPr/>
        </p:nvGrpSpPr>
        <p:grpSpPr>
          <a:xfrm>
            <a:off x="0" y="5753801"/>
            <a:ext cx="12164291" cy="1105592"/>
            <a:chOff x="13854" y="6168046"/>
            <a:chExt cx="12164291" cy="1105592"/>
          </a:xfrm>
        </p:grpSpPr>
        <p:sp>
          <p:nvSpPr>
            <p:cNvPr id="5" name="Rectangle 4"/>
            <p:cNvSpPr/>
            <p:nvPr/>
          </p:nvSpPr>
          <p:spPr>
            <a:xfrm>
              <a:off x="13854" y="6179128"/>
              <a:ext cx="12164289" cy="109451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831" y="6293902"/>
              <a:ext cx="2388387" cy="979736"/>
            </a:xfrm>
            <a:prstGeom prst="rect">
              <a:avLst/>
            </a:prstGeom>
          </p:spPr>
        </p:pic>
        <p:sp>
          <p:nvSpPr>
            <p:cNvPr id="7" name="Rectangle 6"/>
            <p:cNvSpPr/>
            <p:nvPr/>
          </p:nvSpPr>
          <p:spPr>
            <a:xfrm>
              <a:off x="7897090" y="6168046"/>
              <a:ext cx="4281055" cy="110559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Raleway" panose="020B0503030101060003" pitchFamily="34" charset="0"/>
                </a:rPr>
                <a:t>REVIEWS PLATFORM</a:t>
              </a:r>
              <a:endParaRPr lang="en-US" dirty="0">
                <a:latin typeface="Raleway" panose="020B0503030101060003" pitchFamily="34" charset="0"/>
              </a:endParaRPr>
            </a:p>
          </p:txBody>
        </p:sp>
      </p:grpSp>
      <p:sp>
        <p:nvSpPr>
          <p:cNvPr id="8" name="Oval 7"/>
          <p:cNvSpPr/>
          <p:nvPr/>
        </p:nvSpPr>
        <p:spPr>
          <a:xfrm>
            <a:off x="4045528" y="1378528"/>
            <a:ext cx="4100945" cy="4100945"/>
          </a:xfrm>
          <a:prstGeom prst="ellipse">
            <a:avLst/>
          </a:prstGeom>
          <a:solidFill>
            <a:srgbClr val="F9564F">
              <a:alpha val="8509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ar-SA" sz="7200" dirty="0" smtClean="0">
                <a:latin typeface="Frutiger LT Arabic 55 Roman" panose="01000000000000000000" pitchFamily="2" charset="-78"/>
                <a:cs typeface="Frutiger LT Arabic 55 Roman" panose="01000000000000000000" pitchFamily="2" charset="-78"/>
              </a:rPr>
              <a:t>سال</a:t>
            </a:r>
          </a:p>
          <a:p>
            <a:pPr algn="ctr"/>
            <a:r>
              <a:rPr lang="ar-SA" sz="7200" dirty="0" smtClean="0">
                <a:latin typeface="Frutiger LT Arabic 55 Roman" panose="01000000000000000000" pitchFamily="2" charset="-78"/>
                <a:cs typeface="Frutiger LT Arabic 55 Roman" panose="01000000000000000000" pitchFamily="2" charset="-78"/>
              </a:rPr>
              <a:t>المجرب</a:t>
            </a:r>
            <a:endParaRPr lang="en-US" sz="7200" dirty="0">
              <a:latin typeface="Frutiger LT Arabic 55 Roman" panose="01000000000000000000" pitchFamily="2" charset="-78"/>
              <a:cs typeface="Frutiger LT Arabic 55 Roman" panose="01000000000000000000" pitchFamily="2" charset="-78"/>
            </a:endParaRPr>
          </a:p>
        </p:txBody>
      </p:sp>
    </p:spTree>
    <p:extLst>
      <p:ext uri="{BB962C8B-B14F-4D97-AF65-F5344CB8AC3E}">
        <p14:creationId xmlns:p14="http://schemas.microsoft.com/office/powerpoint/2010/main" val="3129572559"/>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p:cNvSpPr/>
          <p:nvPr/>
        </p:nvSpPr>
        <p:spPr>
          <a:xfrm>
            <a:off x="647700" y="-152400"/>
            <a:ext cx="5010150" cy="7010400"/>
          </a:xfrm>
          <a:prstGeom prst="rect">
            <a:avLst/>
          </a:prstGeom>
          <a:solidFill>
            <a:srgbClr val="F9564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927389" y="666750"/>
            <a:ext cx="4191000" cy="923330"/>
          </a:xfrm>
          <a:prstGeom prst="rect">
            <a:avLst/>
          </a:prstGeom>
          <a:noFill/>
        </p:spPr>
        <p:txBody>
          <a:bodyPr wrap="square" rtlCol="0">
            <a:spAutoFit/>
          </a:bodyPr>
          <a:lstStyle/>
          <a:p>
            <a:pPr algn="ctr"/>
            <a:r>
              <a:rPr lang="en-US" sz="5400" b="1" dirty="0" smtClean="0">
                <a:solidFill>
                  <a:schemeClr val="bg1">
                    <a:lumMod val="85000"/>
                  </a:schemeClr>
                </a:solidFill>
                <a:latin typeface="Arial Black" panose="020B0A04020102020204" pitchFamily="34" charset="0"/>
              </a:rPr>
              <a:t>PROBLEM</a:t>
            </a:r>
            <a:endParaRPr lang="en-US" sz="5400" b="1" dirty="0">
              <a:solidFill>
                <a:schemeClr val="bg1">
                  <a:lumMod val="85000"/>
                </a:schemeClr>
              </a:solidFill>
              <a:latin typeface="Arial Black" panose="020B0A04020102020204" pitchFamily="34" charset="0"/>
            </a:endParaRPr>
          </a:p>
        </p:txBody>
      </p:sp>
      <p:sp>
        <p:nvSpPr>
          <p:cNvPr id="7" name="Rectangle 6"/>
          <p:cNvSpPr/>
          <p:nvPr/>
        </p:nvSpPr>
        <p:spPr>
          <a:xfrm>
            <a:off x="0" y="4819650"/>
            <a:ext cx="12192000" cy="186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96250" y="5224030"/>
            <a:ext cx="1104900" cy="1104900"/>
          </a:xfrm>
          <a:prstGeom prst="rect">
            <a:avLst/>
          </a:prstGeom>
        </p:spPr>
      </p:pic>
      <p:sp>
        <p:nvSpPr>
          <p:cNvPr id="10" name="TextBox 9"/>
          <p:cNvSpPr txBox="1"/>
          <p:nvPr/>
        </p:nvSpPr>
        <p:spPr>
          <a:xfrm>
            <a:off x="9407236" y="5224030"/>
            <a:ext cx="2590800" cy="1200329"/>
          </a:xfrm>
          <a:prstGeom prst="rect">
            <a:avLst/>
          </a:prstGeom>
          <a:noFill/>
        </p:spPr>
        <p:txBody>
          <a:bodyPr wrap="square" rtlCol="0">
            <a:spAutoFit/>
          </a:bodyPr>
          <a:lstStyle/>
          <a:p>
            <a:r>
              <a:rPr lang="en-US" dirty="0" smtClean="0">
                <a:solidFill>
                  <a:schemeClr val="bg1">
                    <a:lumMod val="85000"/>
                  </a:schemeClr>
                </a:solidFill>
              </a:rPr>
              <a:t>Bad quality of the offering is common between the Algerian consumers.</a:t>
            </a:r>
            <a:endParaRPr lang="en-US" dirty="0">
              <a:solidFill>
                <a:schemeClr val="bg1">
                  <a:lumMod val="85000"/>
                </a:schemeClr>
              </a:solidFill>
            </a:endParaRPr>
          </a:p>
        </p:txBody>
      </p:sp>
      <p:cxnSp>
        <p:nvCxnSpPr>
          <p:cNvPr id="12" name="Straight Connector 11"/>
          <p:cNvCxnSpPr/>
          <p:nvPr/>
        </p:nvCxnSpPr>
        <p:spPr>
          <a:xfrm>
            <a:off x="7910942" y="5056910"/>
            <a:ext cx="0" cy="1333589"/>
          </a:xfrm>
          <a:prstGeom prst="line">
            <a:avLst/>
          </a:prstGeom>
          <a:ln>
            <a:solidFill>
              <a:schemeClr val="bg2">
                <a:lumMod val="50000"/>
              </a:schemeClr>
            </a:solidFill>
          </a:ln>
        </p:spPr>
        <p:style>
          <a:lnRef idx="1">
            <a:schemeClr val="dk1"/>
          </a:lnRef>
          <a:fillRef idx="0">
            <a:schemeClr val="dk1"/>
          </a:fillRef>
          <a:effectRef idx="0">
            <a:schemeClr val="dk1"/>
          </a:effectRef>
          <a:fontRef idx="minor">
            <a:schemeClr val="tx1"/>
          </a:fontRef>
        </p:style>
      </p:cxnSp>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45673" y="5224030"/>
            <a:ext cx="1137986" cy="1137986"/>
          </a:xfrm>
          <a:prstGeom prst="rect">
            <a:avLst/>
          </a:prstGeom>
        </p:spPr>
      </p:pic>
      <p:sp>
        <p:nvSpPr>
          <p:cNvPr id="15" name="TextBox 14"/>
          <p:cNvSpPr txBox="1"/>
          <p:nvPr/>
        </p:nvSpPr>
        <p:spPr>
          <a:xfrm>
            <a:off x="3152775" y="5224030"/>
            <a:ext cx="3931228" cy="923330"/>
          </a:xfrm>
          <a:prstGeom prst="rect">
            <a:avLst/>
          </a:prstGeom>
          <a:noFill/>
        </p:spPr>
        <p:txBody>
          <a:bodyPr wrap="square" rtlCol="0">
            <a:spAutoFit/>
          </a:bodyPr>
          <a:lstStyle/>
          <a:p>
            <a:r>
              <a:rPr lang="en-US" dirty="0" smtClean="0">
                <a:solidFill>
                  <a:schemeClr val="bg1">
                    <a:lumMod val="85000"/>
                  </a:schemeClr>
                </a:solidFill>
              </a:rPr>
              <a:t>Consumers feedback is being </a:t>
            </a:r>
          </a:p>
          <a:p>
            <a:r>
              <a:rPr lang="en-US" dirty="0" smtClean="0">
                <a:solidFill>
                  <a:schemeClr val="bg1">
                    <a:lumMod val="85000"/>
                  </a:schemeClr>
                </a:solidFill>
              </a:rPr>
              <a:t>Neglected and wasted for most of the times.</a:t>
            </a:r>
            <a:endParaRPr lang="en-US" dirty="0">
              <a:solidFill>
                <a:schemeClr val="bg1">
                  <a:lumMod val="85000"/>
                </a:schemeClr>
              </a:solidFill>
            </a:endParaRPr>
          </a:p>
        </p:txBody>
      </p:sp>
      <p:sp>
        <p:nvSpPr>
          <p:cNvPr id="16" name="TextBox 15"/>
          <p:cNvSpPr txBox="1"/>
          <p:nvPr/>
        </p:nvSpPr>
        <p:spPr>
          <a:xfrm>
            <a:off x="1057274" y="1590080"/>
            <a:ext cx="4332143" cy="2585323"/>
          </a:xfrm>
          <a:prstGeom prst="rect">
            <a:avLst/>
          </a:prstGeom>
          <a:noFill/>
        </p:spPr>
        <p:txBody>
          <a:bodyPr wrap="square" rtlCol="0">
            <a:spAutoFit/>
          </a:bodyPr>
          <a:lstStyle/>
          <a:p>
            <a:pPr>
              <a:lnSpc>
                <a:spcPct val="150000"/>
              </a:lnSpc>
            </a:pPr>
            <a:r>
              <a:rPr lang="en-US" dirty="0">
                <a:solidFill>
                  <a:schemeClr val="bg1">
                    <a:lumMod val="85000"/>
                  </a:schemeClr>
                </a:solidFill>
              </a:rPr>
              <a:t> A pitch deck or a startup pitch deck is the most effective way to communicate your agenda, financial plans, and other improvement schemes before your audience. For investors, it gives them the motive to spend on your business idea. </a:t>
            </a:r>
          </a:p>
        </p:txBody>
      </p:sp>
    </p:spTree>
    <p:extLst>
      <p:ext uri="{BB962C8B-B14F-4D97-AF65-F5344CB8AC3E}">
        <p14:creationId xmlns:p14="http://schemas.microsoft.com/office/powerpoint/2010/main" val="90184953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29449" y="0"/>
            <a:ext cx="10362551" cy="6858000"/>
          </a:xfrm>
          <a:prstGeom prst="rect">
            <a:avLst/>
          </a:prstGeom>
          <a:solidFill>
            <a:srgbClr val="E2E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Chart 29"/>
          <p:cNvGraphicFramePr/>
          <p:nvPr>
            <p:extLst>
              <p:ext uri="{D42A27DB-BD31-4B8C-83A1-F6EECF244321}">
                <p14:modId xmlns:p14="http://schemas.microsoft.com/office/powerpoint/2010/main" val="2969281417"/>
              </p:ext>
            </p:extLst>
          </p:nvPr>
        </p:nvGraphicFramePr>
        <p:xfrm>
          <a:off x="2939868" y="2697510"/>
          <a:ext cx="6790427" cy="3894936"/>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278389" y="185175"/>
            <a:ext cx="3102120" cy="2123658"/>
          </a:xfrm>
          <a:prstGeom prst="rect">
            <a:avLst/>
          </a:prstGeom>
          <a:noFill/>
        </p:spPr>
        <p:txBody>
          <a:bodyPr wrap="square" rtlCol="0">
            <a:spAutoFit/>
          </a:bodyPr>
          <a:lstStyle/>
          <a:p>
            <a:r>
              <a:rPr lang="en-US" sz="6600" b="1" dirty="0" smtClean="0">
                <a:solidFill>
                  <a:schemeClr val="bg2">
                    <a:lumMod val="25000"/>
                  </a:schemeClr>
                </a:solidFill>
                <a:latin typeface="Arial Black" panose="020B0A04020102020204" pitchFamily="34" charset="0"/>
              </a:rPr>
              <a:t>WHY</a:t>
            </a:r>
          </a:p>
          <a:p>
            <a:r>
              <a:rPr lang="en-US" sz="6600" b="1" dirty="0" smtClean="0">
                <a:solidFill>
                  <a:schemeClr val="bg2">
                    <a:lumMod val="25000"/>
                  </a:schemeClr>
                </a:solidFill>
                <a:latin typeface="Arial Black" panose="020B0A04020102020204" pitchFamily="34" charset="0"/>
              </a:rPr>
              <a:t>NOW?</a:t>
            </a:r>
            <a:endParaRPr lang="en-US" sz="6600" b="1" dirty="0">
              <a:solidFill>
                <a:schemeClr val="bg2">
                  <a:lumMod val="25000"/>
                </a:schemeClr>
              </a:solidFill>
              <a:latin typeface="Arial Black" panose="020B0A04020102020204" pitchFamily="34" charset="0"/>
            </a:endParaRPr>
          </a:p>
        </p:txBody>
      </p:sp>
      <p:sp>
        <p:nvSpPr>
          <p:cNvPr id="11" name="TextBox 10"/>
          <p:cNvSpPr txBox="1"/>
          <p:nvPr/>
        </p:nvSpPr>
        <p:spPr>
          <a:xfrm>
            <a:off x="2129256" y="5200125"/>
            <a:ext cx="3931228" cy="923330"/>
          </a:xfrm>
          <a:prstGeom prst="rect">
            <a:avLst/>
          </a:prstGeom>
          <a:noFill/>
        </p:spPr>
        <p:txBody>
          <a:bodyPr wrap="square" rtlCol="0">
            <a:spAutoFit/>
          </a:bodyPr>
          <a:lstStyle/>
          <a:p>
            <a:r>
              <a:rPr lang="en-US" dirty="0" smtClean="0">
                <a:solidFill>
                  <a:schemeClr val="bg1">
                    <a:lumMod val="85000"/>
                  </a:schemeClr>
                </a:solidFill>
              </a:rPr>
              <a:t>Consumers feedback is being </a:t>
            </a:r>
          </a:p>
          <a:p>
            <a:r>
              <a:rPr lang="en-US" dirty="0" smtClean="0">
                <a:solidFill>
                  <a:schemeClr val="bg1">
                    <a:lumMod val="85000"/>
                  </a:schemeClr>
                </a:solidFill>
              </a:rPr>
              <a:t>Neglected and wasted for most of the times.</a:t>
            </a:r>
            <a:endParaRPr lang="en-US" dirty="0">
              <a:solidFill>
                <a:schemeClr val="bg1">
                  <a:lumMod val="85000"/>
                </a:schemeClr>
              </a:solidFill>
            </a:endParaRPr>
          </a:p>
        </p:txBody>
      </p:sp>
      <p:sp>
        <p:nvSpPr>
          <p:cNvPr id="13" name="TextBox 12"/>
          <p:cNvSpPr txBox="1"/>
          <p:nvPr/>
        </p:nvSpPr>
        <p:spPr>
          <a:xfrm>
            <a:off x="3368824" y="1227128"/>
            <a:ext cx="5733619" cy="923330"/>
          </a:xfrm>
          <a:prstGeom prst="rect">
            <a:avLst/>
          </a:prstGeom>
          <a:noFill/>
        </p:spPr>
        <p:txBody>
          <a:bodyPr wrap="square" rtlCol="0">
            <a:spAutoFit/>
          </a:bodyPr>
          <a:lstStyle/>
          <a:p>
            <a:r>
              <a:rPr lang="en-US" dirty="0">
                <a:solidFill>
                  <a:schemeClr val="bg2">
                    <a:lumMod val="25000"/>
                  </a:schemeClr>
                </a:solidFill>
              </a:rPr>
              <a:t>Thus, we have designed this PPT template using high-quality graphics that unicorn startups can use to present their idea before venture capitalists or private investors. </a:t>
            </a:r>
          </a:p>
        </p:txBody>
      </p:sp>
      <p:sp>
        <p:nvSpPr>
          <p:cNvPr id="24" name="TextBox 23"/>
          <p:cNvSpPr txBox="1"/>
          <p:nvPr/>
        </p:nvSpPr>
        <p:spPr>
          <a:xfrm>
            <a:off x="3368824" y="303290"/>
            <a:ext cx="5612389" cy="954107"/>
          </a:xfrm>
          <a:prstGeom prst="rect">
            <a:avLst/>
          </a:prstGeom>
          <a:noFill/>
        </p:spPr>
        <p:txBody>
          <a:bodyPr wrap="square" rtlCol="0">
            <a:spAutoFit/>
          </a:bodyPr>
          <a:lstStyle/>
          <a:p>
            <a:r>
              <a:rPr lang="en-US" sz="2800" b="1" dirty="0" smtClean="0">
                <a:solidFill>
                  <a:schemeClr val="bg2">
                    <a:lumMod val="25000"/>
                  </a:schemeClr>
                </a:solidFill>
                <a:latin typeface="Arial Black" panose="020B0A04020102020204" pitchFamily="34" charset="0"/>
              </a:rPr>
              <a:t>Evolution of your product Category</a:t>
            </a:r>
            <a:endParaRPr lang="en-US" sz="2800" b="1" dirty="0">
              <a:solidFill>
                <a:schemeClr val="bg2">
                  <a:lumMod val="25000"/>
                </a:schemeClr>
              </a:solidFill>
              <a:latin typeface="Arial Black" panose="020B0A04020102020204" pitchFamily="34" charset="0"/>
            </a:endParaRPr>
          </a:p>
        </p:txBody>
      </p:sp>
      <p:sp>
        <p:nvSpPr>
          <p:cNvPr id="25" name="Rectangle 24"/>
          <p:cNvSpPr/>
          <p:nvPr/>
        </p:nvSpPr>
        <p:spPr>
          <a:xfrm>
            <a:off x="9240983" y="1"/>
            <a:ext cx="2951018" cy="346363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69653" y="303290"/>
            <a:ext cx="1481565" cy="1481565"/>
          </a:xfrm>
          <a:prstGeom prst="rect">
            <a:avLst/>
          </a:prstGeom>
        </p:spPr>
      </p:pic>
      <p:sp>
        <p:nvSpPr>
          <p:cNvPr id="27" name="TextBox 26"/>
          <p:cNvSpPr txBox="1"/>
          <p:nvPr/>
        </p:nvSpPr>
        <p:spPr>
          <a:xfrm>
            <a:off x="9515581" y="1784855"/>
            <a:ext cx="2389708" cy="1200329"/>
          </a:xfrm>
          <a:prstGeom prst="rect">
            <a:avLst/>
          </a:prstGeom>
          <a:noFill/>
        </p:spPr>
        <p:txBody>
          <a:bodyPr wrap="square" rtlCol="0">
            <a:spAutoFit/>
          </a:bodyPr>
          <a:lstStyle/>
          <a:p>
            <a:pPr algn="ctr"/>
            <a:r>
              <a:rPr lang="en-US" dirty="0">
                <a:solidFill>
                  <a:schemeClr val="bg2">
                    <a:lumMod val="75000"/>
                  </a:schemeClr>
                </a:solidFill>
              </a:rPr>
              <a:t>Thus, we have designed this PPT template using </a:t>
            </a:r>
            <a:r>
              <a:rPr lang="en-US" dirty="0" smtClean="0">
                <a:solidFill>
                  <a:schemeClr val="bg2">
                    <a:lumMod val="75000"/>
                  </a:schemeClr>
                </a:solidFill>
              </a:rPr>
              <a:t>high-quality.</a:t>
            </a:r>
            <a:endParaRPr lang="en-US" dirty="0">
              <a:solidFill>
                <a:schemeClr val="bg2">
                  <a:lumMod val="75000"/>
                </a:schemeClr>
              </a:solidFill>
            </a:endParaRPr>
          </a:p>
        </p:txBody>
      </p:sp>
      <p:sp>
        <p:nvSpPr>
          <p:cNvPr id="31" name="Rectangle 30"/>
          <p:cNvSpPr/>
          <p:nvPr/>
        </p:nvSpPr>
        <p:spPr>
          <a:xfrm>
            <a:off x="189891" y="5110264"/>
            <a:ext cx="1384156" cy="14821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ight Arrow 31"/>
          <p:cNvSpPr/>
          <p:nvPr/>
        </p:nvSpPr>
        <p:spPr>
          <a:xfrm rot="18919944">
            <a:off x="540327" y="5500255"/>
            <a:ext cx="651164" cy="623200"/>
          </a:xfrm>
          <a:prstGeom prst="rightArrow">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rot="16200000">
            <a:off x="-856391" y="3207087"/>
            <a:ext cx="3200559" cy="1107996"/>
          </a:xfrm>
          <a:prstGeom prst="rect">
            <a:avLst/>
          </a:prstGeom>
          <a:noFill/>
        </p:spPr>
        <p:txBody>
          <a:bodyPr wrap="square" rtlCol="0">
            <a:spAutoFit/>
          </a:bodyPr>
          <a:lstStyle/>
          <a:p>
            <a:pPr algn="ctr"/>
            <a:r>
              <a:rPr lang="en-US" sz="6600" b="1" dirty="0" smtClean="0">
                <a:solidFill>
                  <a:schemeClr val="tx1">
                    <a:lumMod val="85000"/>
                    <a:lumOff val="15000"/>
                  </a:schemeClr>
                </a:solidFill>
              </a:rPr>
              <a:t>33.1 %</a:t>
            </a:r>
            <a:endParaRPr lang="en-US" sz="6600" b="1" dirty="0">
              <a:solidFill>
                <a:schemeClr val="tx1">
                  <a:lumMod val="85000"/>
                  <a:lumOff val="15000"/>
                </a:schemeClr>
              </a:solidFill>
            </a:endParaRPr>
          </a:p>
        </p:txBody>
      </p:sp>
    </p:spTree>
    <p:extLst>
      <p:ext uri="{BB962C8B-B14F-4D97-AF65-F5344CB8AC3E}">
        <p14:creationId xmlns:p14="http://schemas.microsoft.com/office/powerpoint/2010/main" val="9142617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E2E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746298" y="472784"/>
            <a:ext cx="4794538" cy="1015663"/>
          </a:xfrm>
          <a:prstGeom prst="rect">
            <a:avLst/>
          </a:prstGeom>
          <a:noFill/>
        </p:spPr>
        <p:txBody>
          <a:bodyPr wrap="square" rtlCol="0">
            <a:spAutoFit/>
          </a:bodyPr>
          <a:lstStyle/>
          <a:p>
            <a:pPr algn="ctr"/>
            <a:r>
              <a:rPr lang="en-US" sz="6000" b="1" dirty="0" smtClean="0">
                <a:solidFill>
                  <a:schemeClr val="bg2">
                    <a:lumMod val="25000"/>
                  </a:schemeClr>
                </a:solidFill>
                <a:latin typeface="Arial Black" panose="020B0A04020102020204" pitchFamily="34" charset="0"/>
              </a:rPr>
              <a:t>SOLUTION</a:t>
            </a:r>
            <a:endParaRPr lang="en-US" sz="6000" b="1" dirty="0">
              <a:solidFill>
                <a:schemeClr val="bg2">
                  <a:lumMod val="25000"/>
                </a:schemeClr>
              </a:solidFill>
              <a:latin typeface="Arial Black" panose="020B0A04020102020204" pitchFamily="34" charset="0"/>
            </a:endParaRPr>
          </a:p>
        </p:txBody>
      </p:sp>
      <p:pic>
        <p:nvPicPr>
          <p:cNvPr id="6" name="Picture 5"/>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4631"/>
          <a:stretch/>
        </p:blipFill>
        <p:spPr>
          <a:xfrm>
            <a:off x="454630" y="472784"/>
            <a:ext cx="5837038" cy="4558624"/>
          </a:xfrm>
          <a:prstGeom prst="rect">
            <a:avLst/>
          </a:prstGeom>
        </p:spPr>
      </p:pic>
      <p:sp>
        <p:nvSpPr>
          <p:cNvPr id="7" name="Rectangle 6"/>
          <p:cNvSpPr/>
          <p:nvPr/>
        </p:nvSpPr>
        <p:spPr>
          <a:xfrm>
            <a:off x="454630" y="4938364"/>
            <a:ext cx="5837038" cy="144685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7703" y="4087091"/>
            <a:ext cx="3796140" cy="851273"/>
          </a:xfrm>
          <a:prstGeom prst="rect">
            <a:avLst/>
          </a:prstGeom>
          <a:solidFill>
            <a:srgbClr val="F95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172749" y="4281894"/>
            <a:ext cx="3200400" cy="461665"/>
          </a:xfrm>
          <a:prstGeom prst="rect">
            <a:avLst/>
          </a:prstGeom>
          <a:noFill/>
        </p:spPr>
        <p:txBody>
          <a:bodyPr wrap="square" rtlCol="0">
            <a:spAutoFit/>
          </a:bodyPr>
          <a:lstStyle/>
          <a:p>
            <a:r>
              <a:rPr lang="en-US" sz="2400" dirty="0" smtClean="0">
                <a:solidFill>
                  <a:schemeClr val="bg2">
                    <a:lumMod val="90000"/>
                  </a:schemeClr>
                </a:solidFill>
                <a:latin typeface="Arial Black" panose="020B0A04020102020204" pitchFamily="34" charset="0"/>
              </a:rPr>
              <a:t>Value Proposition</a:t>
            </a:r>
            <a:endParaRPr lang="en-US" sz="2400" dirty="0">
              <a:solidFill>
                <a:schemeClr val="bg2">
                  <a:lumMod val="90000"/>
                </a:schemeClr>
              </a:solidFill>
              <a:latin typeface="Arial Black" panose="020B0A04020102020204" pitchFamily="34" charset="0"/>
            </a:endParaRP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7135" y="5158633"/>
            <a:ext cx="910937" cy="910937"/>
          </a:xfrm>
          <a:prstGeom prst="rect">
            <a:avLst/>
          </a:prstGeom>
        </p:spPr>
      </p:pic>
      <p:sp>
        <p:nvSpPr>
          <p:cNvPr id="11" name="TextBox 10"/>
          <p:cNvSpPr txBox="1"/>
          <p:nvPr/>
        </p:nvSpPr>
        <p:spPr>
          <a:xfrm>
            <a:off x="2129256" y="5200125"/>
            <a:ext cx="3931228" cy="923330"/>
          </a:xfrm>
          <a:prstGeom prst="rect">
            <a:avLst/>
          </a:prstGeom>
          <a:noFill/>
        </p:spPr>
        <p:txBody>
          <a:bodyPr wrap="square" rtlCol="0">
            <a:spAutoFit/>
          </a:bodyPr>
          <a:lstStyle/>
          <a:p>
            <a:r>
              <a:rPr lang="en-US" dirty="0" smtClean="0">
                <a:solidFill>
                  <a:schemeClr val="bg1">
                    <a:lumMod val="85000"/>
                  </a:schemeClr>
                </a:solidFill>
              </a:rPr>
              <a:t>Consumers feedback is being </a:t>
            </a:r>
          </a:p>
          <a:p>
            <a:r>
              <a:rPr lang="en-US" dirty="0" smtClean="0">
                <a:solidFill>
                  <a:schemeClr val="bg1">
                    <a:lumMod val="85000"/>
                  </a:schemeClr>
                </a:solidFill>
              </a:rPr>
              <a:t>Neglected and wasted for most of the times.</a:t>
            </a:r>
            <a:endParaRPr lang="en-US" dirty="0">
              <a:solidFill>
                <a:schemeClr val="bg1">
                  <a:lumMod val="85000"/>
                </a:schemeClr>
              </a:solidFill>
            </a:endParaRPr>
          </a:p>
        </p:txBody>
      </p:sp>
      <p:sp>
        <p:nvSpPr>
          <p:cNvPr id="13" name="TextBox 12"/>
          <p:cNvSpPr txBox="1"/>
          <p:nvPr/>
        </p:nvSpPr>
        <p:spPr>
          <a:xfrm>
            <a:off x="6746297" y="1514889"/>
            <a:ext cx="5210175" cy="1711366"/>
          </a:xfrm>
          <a:prstGeom prst="rect">
            <a:avLst/>
          </a:prstGeom>
          <a:noFill/>
        </p:spPr>
        <p:txBody>
          <a:bodyPr wrap="square" rtlCol="0">
            <a:spAutoFit/>
          </a:bodyPr>
          <a:lstStyle/>
          <a:p>
            <a:pPr>
              <a:lnSpc>
                <a:spcPct val="150000"/>
              </a:lnSpc>
            </a:pPr>
            <a:r>
              <a:rPr lang="en-US" dirty="0">
                <a:solidFill>
                  <a:schemeClr val="bg2">
                    <a:lumMod val="25000"/>
                  </a:schemeClr>
                </a:solidFill>
              </a:rPr>
              <a:t>Thus, we have designed this PPT template using high-quality graphics that unicorn startups can use to present their idea before venture capitalists or private investors. </a:t>
            </a:r>
          </a:p>
        </p:txBody>
      </p:sp>
      <p:grpSp>
        <p:nvGrpSpPr>
          <p:cNvPr id="19" name="Group 18"/>
          <p:cNvGrpSpPr/>
          <p:nvPr/>
        </p:nvGrpSpPr>
        <p:grpSpPr>
          <a:xfrm>
            <a:off x="6746297" y="5158633"/>
            <a:ext cx="1109230" cy="1109230"/>
            <a:chOff x="6857064" y="4934508"/>
            <a:chExt cx="1109230" cy="1109230"/>
          </a:xfrm>
        </p:grpSpPr>
        <p:sp>
          <p:nvSpPr>
            <p:cNvPr id="15" name="Oval 14"/>
            <p:cNvSpPr/>
            <p:nvPr/>
          </p:nvSpPr>
          <p:spPr>
            <a:xfrm>
              <a:off x="6857064" y="4934508"/>
              <a:ext cx="1109230" cy="110923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93683" y="5071127"/>
              <a:ext cx="835992" cy="835992"/>
            </a:xfrm>
            <a:prstGeom prst="rect">
              <a:avLst/>
            </a:prstGeom>
          </p:spPr>
        </p:pic>
      </p:grpSp>
      <p:grpSp>
        <p:nvGrpSpPr>
          <p:cNvPr id="18" name="Group 17"/>
          <p:cNvGrpSpPr/>
          <p:nvPr/>
        </p:nvGrpSpPr>
        <p:grpSpPr>
          <a:xfrm>
            <a:off x="6746297" y="3403496"/>
            <a:ext cx="1109230" cy="1109230"/>
            <a:chOff x="6746297" y="3417591"/>
            <a:chExt cx="1109230" cy="1109230"/>
          </a:xfrm>
        </p:grpSpPr>
        <p:sp>
          <p:nvSpPr>
            <p:cNvPr id="14" name="Oval 13"/>
            <p:cNvSpPr/>
            <p:nvPr/>
          </p:nvSpPr>
          <p:spPr>
            <a:xfrm>
              <a:off x="6746297" y="3417591"/>
              <a:ext cx="1109230" cy="110923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971632" y="3642926"/>
              <a:ext cx="658560" cy="658560"/>
            </a:xfrm>
            <a:prstGeom prst="rect">
              <a:avLst/>
            </a:prstGeom>
          </p:spPr>
        </p:pic>
      </p:grpSp>
      <p:sp>
        <p:nvSpPr>
          <p:cNvPr id="20" name="TextBox 19"/>
          <p:cNvSpPr txBox="1"/>
          <p:nvPr/>
        </p:nvSpPr>
        <p:spPr>
          <a:xfrm>
            <a:off x="7966363" y="3396569"/>
            <a:ext cx="1371600" cy="369332"/>
          </a:xfrm>
          <a:prstGeom prst="rect">
            <a:avLst/>
          </a:prstGeom>
          <a:noFill/>
        </p:spPr>
        <p:txBody>
          <a:bodyPr wrap="square" rtlCol="0">
            <a:spAutoFit/>
          </a:bodyPr>
          <a:lstStyle/>
          <a:p>
            <a:r>
              <a:rPr lang="en-US" b="1" dirty="0" smtClean="0">
                <a:solidFill>
                  <a:schemeClr val="tx1">
                    <a:lumMod val="85000"/>
                    <a:lumOff val="15000"/>
                  </a:schemeClr>
                </a:solidFill>
              </a:rPr>
              <a:t>Use Case 1</a:t>
            </a:r>
            <a:endParaRPr lang="en-US" b="1" dirty="0">
              <a:solidFill>
                <a:schemeClr val="tx1">
                  <a:lumMod val="85000"/>
                  <a:lumOff val="15000"/>
                </a:schemeClr>
              </a:solidFill>
            </a:endParaRPr>
          </a:p>
        </p:txBody>
      </p:sp>
      <p:sp>
        <p:nvSpPr>
          <p:cNvPr id="21" name="TextBox 20"/>
          <p:cNvSpPr txBox="1"/>
          <p:nvPr/>
        </p:nvSpPr>
        <p:spPr>
          <a:xfrm>
            <a:off x="7966363" y="5200125"/>
            <a:ext cx="1371600" cy="369332"/>
          </a:xfrm>
          <a:prstGeom prst="rect">
            <a:avLst/>
          </a:prstGeom>
          <a:noFill/>
        </p:spPr>
        <p:txBody>
          <a:bodyPr wrap="square" rtlCol="0">
            <a:spAutoFit/>
          </a:bodyPr>
          <a:lstStyle/>
          <a:p>
            <a:r>
              <a:rPr lang="en-US" b="1" dirty="0" smtClean="0">
                <a:solidFill>
                  <a:schemeClr val="tx1">
                    <a:lumMod val="85000"/>
                    <a:lumOff val="15000"/>
                  </a:schemeClr>
                </a:solidFill>
              </a:rPr>
              <a:t>Use Case 1</a:t>
            </a:r>
            <a:endParaRPr lang="en-US" b="1" dirty="0">
              <a:solidFill>
                <a:schemeClr val="tx1">
                  <a:lumMod val="85000"/>
                  <a:lumOff val="15000"/>
                </a:schemeClr>
              </a:solidFill>
            </a:endParaRPr>
          </a:p>
        </p:txBody>
      </p:sp>
      <p:sp>
        <p:nvSpPr>
          <p:cNvPr id="22" name="TextBox 21"/>
          <p:cNvSpPr txBox="1"/>
          <p:nvPr/>
        </p:nvSpPr>
        <p:spPr>
          <a:xfrm>
            <a:off x="7966363" y="3657132"/>
            <a:ext cx="2856188" cy="646331"/>
          </a:xfrm>
          <a:prstGeom prst="rect">
            <a:avLst/>
          </a:prstGeom>
          <a:noFill/>
        </p:spPr>
        <p:txBody>
          <a:bodyPr wrap="square" rtlCol="0">
            <a:spAutoFit/>
          </a:bodyPr>
          <a:lstStyle/>
          <a:p>
            <a:r>
              <a:rPr lang="en-US" dirty="0">
                <a:solidFill>
                  <a:schemeClr val="bg2">
                    <a:lumMod val="25000"/>
                  </a:schemeClr>
                </a:solidFill>
              </a:rPr>
              <a:t>Thus, we have designed this PPT template using .</a:t>
            </a:r>
          </a:p>
        </p:txBody>
      </p:sp>
      <p:sp>
        <p:nvSpPr>
          <p:cNvPr id="23" name="TextBox 22"/>
          <p:cNvSpPr txBox="1"/>
          <p:nvPr/>
        </p:nvSpPr>
        <p:spPr>
          <a:xfrm>
            <a:off x="7976028" y="5477124"/>
            <a:ext cx="2856188" cy="646331"/>
          </a:xfrm>
          <a:prstGeom prst="rect">
            <a:avLst/>
          </a:prstGeom>
          <a:noFill/>
        </p:spPr>
        <p:txBody>
          <a:bodyPr wrap="square" rtlCol="0">
            <a:spAutoFit/>
          </a:bodyPr>
          <a:lstStyle/>
          <a:p>
            <a:r>
              <a:rPr lang="en-US" dirty="0">
                <a:solidFill>
                  <a:schemeClr val="bg2">
                    <a:lumMod val="25000"/>
                  </a:schemeClr>
                </a:solidFill>
              </a:rPr>
              <a:t>Thus, we have designed this PPT template using .</a:t>
            </a:r>
          </a:p>
        </p:txBody>
      </p:sp>
    </p:spTree>
    <p:extLst>
      <p:ext uri="{BB962C8B-B14F-4D97-AF65-F5344CB8AC3E}">
        <p14:creationId xmlns:p14="http://schemas.microsoft.com/office/powerpoint/2010/main" val="280316544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3105835"/>
            <a:ext cx="6096000" cy="646331"/>
          </a:xfrm>
          <a:prstGeom prst="rect">
            <a:avLst/>
          </a:prstGeom>
        </p:spPr>
        <p:txBody>
          <a:bodyPr>
            <a:spAutoFit/>
          </a:bodyPr>
          <a:lstStyle/>
          <a:p>
            <a:r>
              <a:rPr lang="en-US" dirty="0" smtClean="0"/>
              <a:t>https://slidemodel.com/templates/sequoia-capital-powerpoint-pitch-deck/</a:t>
            </a:r>
            <a:endParaRPr lang="en-US" dirty="0"/>
          </a:p>
        </p:txBody>
      </p:sp>
    </p:spTree>
    <p:extLst>
      <p:ext uri="{BB962C8B-B14F-4D97-AF65-F5344CB8AC3E}">
        <p14:creationId xmlns:p14="http://schemas.microsoft.com/office/powerpoint/2010/main" val="12064683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165</Words>
  <Application>Microsoft Office PowerPoint</Application>
  <PresentationFormat>Widescreen</PresentationFormat>
  <Paragraphs>27</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Arial Black</vt:lpstr>
      <vt:lpstr>Calibri</vt:lpstr>
      <vt:lpstr>Calibri Light</vt:lpstr>
      <vt:lpstr>Frutiger LT Arabic 55 Roman</vt:lpstr>
      <vt:lpstr>Raleway</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Bahani Billel</dc:creator>
  <cp:lastModifiedBy>Bahani Billel</cp:lastModifiedBy>
  <cp:revision>13</cp:revision>
  <dcterms:created xsi:type="dcterms:W3CDTF">2022-06-21T19:46:15Z</dcterms:created>
  <dcterms:modified xsi:type="dcterms:W3CDTF">2022-06-21T22:32:26Z</dcterms:modified>
</cp:coreProperties>
</file>

<file path=docProps/thumbnail.jpeg>
</file>